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283" r:id="rId4"/>
    <p:sldId id="287" r:id="rId5"/>
    <p:sldId id="277" r:id="rId6"/>
    <p:sldId id="284" r:id="rId7"/>
    <p:sldId id="278" r:id="rId8"/>
    <p:sldId id="285" r:id="rId9"/>
    <p:sldId id="286" r:id="rId10"/>
    <p:sldId id="279" r:id="rId11"/>
    <p:sldId id="290" r:id="rId12"/>
    <p:sldId id="299" r:id="rId13"/>
    <p:sldId id="292" r:id="rId14"/>
    <p:sldId id="291" r:id="rId15"/>
    <p:sldId id="294" r:id="rId16"/>
    <p:sldId id="293" r:id="rId17"/>
    <p:sldId id="302" r:id="rId18"/>
    <p:sldId id="295" r:id="rId19"/>
    <p:sldId id="296" r:id="rId20"/>
    <p:sldId id="282" r:id="rId21"/>
    <p:sldId id="304" r:id="rId22"/>
    <p:sldId id="300" r:id="rId23"/>
    <p:sldId id="303" r:id="rId24"/>
    <p:sldId id="301" r:id="rId25"/>
    <p:sldId id="297" r:id="rId26"/>
    <p:sldId id="306" r:id="rId27"/>
    <p:sldId id="305" r:id="rId28"/>
    <p:sldId id="307" r:id="rId29"/>
    <p:sldId id="298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舜" initials="刘舜" lastIdx="2" clrIdx="0">
    <p:extLst>
      <p:ext uri="{19B8F6BF-5375-455C-9EA6-DF929625EA0E}">
        <p15:presenceInfo xmlns:p15="http://schemas.microsoft.com/office/powerpoint/2012/main" userId="刘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AFF6E-3323-4F2B-8D63-5C6931D037CA}" type="datetimeFigureOut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75290-2A58-4AE0-AC4F-19226ECCF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1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vivamoto/classifier/tree/master/sv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B9BFAE-1E7A-4B80-8536-07BB85C6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89" y="1309254"/>
            <a:ext cx="10579845" cy="1519693"/>
          </a:xfrm>
        </p:spPr>
        <p:txBody>
          <a:bodyPr/>
          <a:lstStyle/>
          <a:p>
            <a:r>
              <a:rPr lang="en-US" altLang="zh-CN" sz="3600" b="1" dirty="0"/>
              <a:t>Twin SVM for conditional probability estimation in binary and multiclass classification</a:t>
            </a:r>
            <a:r>
              <a:rPr lang="en-US" altLang="zh-CN" sz="4800" b="1" dirty="0"/>
              <a:t> </a:t>
            </a:r>
            <a:endParaRPr lang="zh-CN" altLang="en-US" sz="3600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378F16-E305-44C6-8EE1-78BE9E77A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662" y="4644504"/>
            <a:ext cx="3895030" cy="427065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</a:rPr>
              <a:t>小组成员：薛继祥 刘舜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江可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A5E08-F04A-4A78-AE85-EA66D1B013EC}"/>
              </a:ext>
            </a:extLst>
          </p:cNvPr>
          <p:cNvSpPr txBox="1"/>
          <p:nvPr/>
        </p:nvSpPr>
        <p:spPr>
          <a:xfrm>
            <a:off x="656189" y="603370"/>
            <a:ext cx="35209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Bahnschrift" panose="020B0502040204020203" pitchFamily="34" charset="0"/>
              </a:rPr>
              <a:t>Pattern Recognition</a:t>
            </a:r>
            <a:r>
              <a:rPr lang="en-US" altLang="zh-CN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90B769-4E71-4018-B2CF-5879456C6CBA}"/>
              </a:ext>
            </a:extLst>
          </p:cNvPr>
          <p:cNvSpPr txBox="1"/>
          <p:nvPr/>
        </p:nvSpPr>
        <p:spPr>
          <a:xfrm>
            <a:off x="801662" y="3200399"/>
            <a:ext cx="8273475" cy="128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1" dirty="0">
                <a:latin typeface="+mj-lt"/>
                <a:ea typeface="+mj-ea"/>
                <a:cs typeface="+mj-cs"/>
              </a:rPr>
              <a:t>Keywords:  Support Vector Machine</a:t>
            </a:r>
            <a:r>
              <a:rPr lang="zh-CN" altLang="en-US" b="1" i="1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b="1" i="1" dirty="0">
                <a:latin typeface="+mj-lt"/>
                <a:ea typeface="+mj-ea"/>
                <a:cs typeface="+mj-cs"/>
              </a:rPr>
              <a:t>Twin Support Vector Machines</a:t>
            </a:r>
            <a:r>
              <a:rPr lang="zh-CN" altLang="en-US" b="1" i="1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b="1" i="1" dirty="0">
                <a:latin typeface="+mj-lt"/>
                <a:ea typeface="+mj-ea"/>
                <a:cs typeface="+mj-cs"/>
              </a:rPr>
              <a:t>Conditional Probability</a:t>
            </a:r>
            <a:r>
              <a:rPr lang="zh-CN" altLang="en-US" b="1" i="1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b="1" i="1" dirty="0">
                <a:latin typeface="+mj-lt"/>
                <a:ea typeface="+mj-ea"/>
                <a:cs typeface="+mj-cs"/>
              </a:rPr>
              <a:t>Binary Classification</a:t>
            </a:r>
            <a:r>
              <a:rPr lang="zh-CN" altLang="en-US" b="1" i="1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b="1" i="1" dirty="0">
                <a:latin typeface="+mj-lt"/>
                <a:ea typeface="+mj-ea"/>
                <a:cs typeface="+mj-cs"/>
              </a:rPr>
              <a:t>Multiclass Classification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7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>
            <a:extLst>
              <a:ext uri="{FF2B5EF4-FFF2-40B4-BE49-F238E27FC236}">
                <a16:creationId xmlns:a16="http://schemas.microsoft.com/office/drawing/2014/main" id="{462BB8D4-D5B1-4AF0-A4E3-BA46C430D2A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7659689" cy="711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PART 1 Intro | TWSVM’s</a:t>
            </a:r>
            <a:r>
              <a:rPr lang="zh-CN" altLang="en-US" dirty="0"/>
              <a:t> </a:t>
            </a:r>
            <a:r>
              <a:rPr lang="en-US" altLang="zh-CN" dirty="0"/>
              <a:t>Flaw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1BDA25-712B-4C1A-AECC-45753EDD07D8}"/>
              </a:ext>
            </a:extLst>
          </p:cNvPr>
          <p:cNvSpPr txBox="1"/>
          <p:nvPr/>
        </p:nvSpPr>
        <p:spPr>
          <a:xfrm>
            <a:off x="646111" y="1396705"/>
            <a:ext cx="10264344" cy="418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This shows that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in training procedure,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we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 do not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measure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 whether the samples are correctly classified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. Therefore, we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cannot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measure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 empirical risk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in TWSVM accurately, but it is easy to measure in SVM. </a:t>
            </a:r>
            <a:r>
              <a:rPr lang="en-US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……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Shao et al. [20] further proposed linear loss for each sub-model in TWSVM, which made the sub-problems of TWSVM easier to optimize. And many convex or non-convex losses TWSVMs have been presented, such as [21– 25]. However, all of them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can not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measure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the loss of misclassification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in TWSVM. Thus, how to measure the loss of misclassification in TWSVM properly is still an open question.</a:t>
            </a:r>
            <a:r>
              <a:rPr lang="en-US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”</a:t>
            </a:r>
            <a:endParaRPr lang="zh-CN" altLang="zh-CN" sz="2400" dirty="0">
              <a:effectLst/>
            </a:endParaRPr>
          </a:p>
          <a:p>
            <a:pPr>
              <a:lnSpc>
                <a:spcPct val="150000"/>
              </a:lnSpc>
            </a:pP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9177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715107" cy="711064"/>
          </a:xfrm>
        </p:spPr>
        <p:txBody>
          <a:bodyPr/>
          <a:lstStyle/>
          <a:p>
            <a:r>
              <a:rPr lang="en-US" altLang="zh-CN" dirty="0"/>
              <a:t>PART 1 Intro | TWSVM’s</a:t>
            </a:r>
            <a:r>
              <a:rPr lang="zh-CN" altLang="en-US" dirty="0"/>
              <a:t> </a:t>
            </a:r>
            <a:r>
              <a:rPr lang="en-US" altLang="zh-CN" dirty="0"/>
              <a:t>Flaw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B85A6F-091D-421B-96D9-1818F51880D2}"/>
              </a:ext>
            </a:extLst>
          </p:cNvPr>
          <p:cNvSpPr txBox="1"/>
          <p:nvPr/>
        </p:nvSpPr>
        <p:spPr>
          <a:xfrm>
            <a:off x="646111" y="1396705"/>
            <a:ext cx="9988190" cy="234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/>
              <a:t>“</a:t>
            </a:r>
            <a:r>
              <a:rPr lang="zh-CN" altLang="en-US" sz="2000" i="1" dirty="0"/>
              <a:t>The consistency of measurement in TWSVM is another problem that is worth studying. </a:t>
            </a:r>
            <a:r>
              <a:rPr lang="en-US" altLang="zh-CN" sz="2000" i="1" dirty="0"/>
              <a:t>…… there are </a:t>
            </a:r>
            <a:r>
              <a:rPr lang="en-US" altLang="zh-CN" sz="2000" b="1" i="1" dirty="0"/>
              <a:t>three types of consistency of measurement</a:t>
            </a:r>
            <a:r>
              <a:rPr lang="en-US" altLang="zh-CN" sz="2000" i="1" dirty="0"/>
              <a:t> that need to be considered in TWSVM. …… In fact, up to now, it is </a:t>
            </a:r>
            <a:r>
              <a:rPr lang="en-US" altLang="zh-CN" sz="2000" b="1" i="1" dirty="0"/>
              <a:t>not clear whether these three kinds of consistency/inconsistency are beneficial and how these measurements are beneficial to TWSVM</a:t>
            </a:r>
            <a:r>
              <a:rPr lang="en-US" altLang="zh-CN" sz="2000" i="1" dirty="0"/>
              <a:t>.”</a:t>
            </a:r>
            <a:endParaRPr lang="zh-CN" altLang="en-US" sz="2000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91087C-23D7-44DD-8281-CC99C4AD1796}"/>
              </a:ext>
            </a:extLst>
          </p:cNvPr>
          <p:cNvSpPr txBox="1"/>
          <p:nvPr/>
        </p:nvSpPr>
        <p:spPr>
          <a:xfrm>
            <a:off x="646111" y="3798563"/>
            <a:ext cx="10389034" cy="141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/>
              <a:t>The </a:t>
            </a:r>
            <a:r>
              <a:rPr lang="zh-CN" altLang="en-US" sz="2000" i="1" dirty="0"/>
              <a:t>consistency of the distances between within-class and between-classes</a:t>
            </a:r>
            <a:endParaRPr lang="en-US" altLang="zh-CN" sz="20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/>
              <a:t>The consistency of the distances during the training and prediction procedure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/>
              <a:t>The consistency of the distances between sub-models</a:t>
            </a:r>
            <a:endParaRPr lang="zh-CN" altLang="en-US" sz="20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84A312-7F99-4B50-A33E-EE23C851D2DC}"/>
              </a:ext>
            </a:extLst>
          </p:cNvPr>
          <p:cNvSpPr txBox="1"/>
          <p:nvPr/>
        </p:nvSpPr>
        <p:spPr>
          <a:xfrm>
            <a:off x="646111" y="5331395"/>
            <a:ext cx="10700762" cy="95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“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TWSVM needs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the representation theory to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extend to kernel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, and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the dual problems of TWSVM 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need to </a:t>
            </a:r>
            <a:r>
              <a:rPr lang="zh-CN" altLang="zh-CN" sz="2000" b="1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compute the inverse of data matrix</a:t>
            </a:r>
            <a:r>
              <a:rPr lang="zh-CN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. </a:t>
            </a:r>
            <a:r>
              <a:rPr lang="en-US" altLang="zh-CN" sz="2000" i="1" kern="120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+mn-cs"/>
              </a:rPr>
              <a:t>”</a:t>
            </a:r>
            <a:endParaRPr lang="zh-CN" altLang="zh-C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34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943707" cy="711064"/>
          </a:xfrm>
        </p:spPr>
        <p:txBody>
          <a:bodyPr/>
          <a:lstStyle/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FE1401-4B99-4BC0-B64E-758CD1EA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r="2204"/>
          <a:stretch/>
        </p:blipFill>
        <p:spPr>
          <a:xfrm>
            <a:off x="547255" y="1792572"/>
            <a:ext cx="5417127" cy="2926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474376B-82E4-4CDC-85CD-0495E0A00E7B}"/>
                  </a:ext>
                </a:extLst>
              </p:cNvPr>
              <p:cNvSpPr txBox="1"/>
              <p:nvPr/>
            </p:nvSpPr>
            <p:spPr>
              <a:xfrm>
                <a:off x="6096000" y="1777126"/>
                <a:ext cx="6179127" cy="280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以（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）为例：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第一项：正则化项，同</a:t>
                </a:r>
                <a:r>
                  <a:rPr lang="en-US" altLang="zh-CN" sz="2000" dirty="0"/>
                  <a:t>TWSVM</a:t>
                </a:r>
                <a:r>
                  <a:rPr lang="zh-CN" altLang="en-US" sz="2000" dirty="0"/>
                  <a:t>		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第二项：惩罚错误分类的</a:t>
                </a:r>
                <a:r>
                  <a:rPr lang="en-US" altLang="zh-CN" sz="2000" dirty="0"/>
                  <a:t>+1</a:t>
                </a:r>
                <a:r>
                  <a:rPr lang="zh-CN" altLang="en-US" sz="2000" dirty="0"/>
                  <a:t>项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第三项：最大化正类（最小化负类）的条件概率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约束条件第一项：为第二项提供约束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约束条件第二项：保证了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 dirty="0" smtClean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474376B-82E4-4CDC-85CD-0495E0A0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77126"/>
                <a:ext cx="6179127" cy="2801473"/>
              </a:xfrm>
              <a:prstGeom prst="rect">
                <a:avLst/>
              </a:prstGeom>
              <a:blipFill>
                <a:blip r:embed="rId3"/>
                <a:stretch>
                  <a:fillRect l="-986" b="-2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943707" cy="711064"/>
          </a:xfrm>
        </p:spPr>
        <p:txBody>
          <a:bodyPr/>
          <a:lstStyle/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FFB8B8-9DDF-4A36-A6D4-E6EBE29FA69E}"/>
              </a:ext>
            </a:extLst>
          </p:cNvPr>
          <p:cNvSpPr txBox="1"/>
          <p:nvPr/>
        </p:nvSpPr>
        <p:spPr>
          <a:xfrm>
            <a:off x="491368" y="1545362"/>
            <a:ext cx="396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（</a:t>
            </a:r>
            <a:r>
              <a:rPr lang="en-US" altLang="zh-CN" sz="2000" dirty="0"/>
              <a:t>10</a:t>
            </a:r>
            <a:r>
              <a:rPr lang="zh-CN" altLang="en-US" sz="2000" dirty="0"/>
              <a:t>）的 </a:t>
            </a:r>
            <a:r>
              <a:rPr lang="en-US" altLang="zh-CN" sz="2000" dirty="0"/>
              <a:t>Lagrange </a:t>
            </a:r>
            <a:r>
              <a:rPr lang="zh-CN" altLang="en-US" sz="2000" dirty="0"/>
              <a:t>方程如下：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8F934D-7D1B-4CB8-8A44-33E256D5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8" y="2184986"/>
            <a:ext cx="5299363" cy="11019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3B43D6-A4FD-42E0-8481-639142BC97D6}"/>
              </a:ext>
            </a:extLst>
          </p:cNvPr>
          <p:cNvSpPr txBox="1"/>
          <p:nvPr/>
        </p:nvSpPr>
        <p:spPr>
          <a:xfrm>
            <a:off x="6096000" y="1545362"/>
            <a:ext cx="4814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其对应的</a:t>
            </a:r>
            <a:r>
              <a:rPr lang="en-US" altLang="zh-CN" sz="2000" dirty="0"/>
              <a:t>KKT</a:t>
            </a:r>
            <a:r>
              <a:rPr lang="zh-CN" altLang="en-US" sz="2000" dirty="0"/>
              <a:t>条件如下：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94306E-39E3-4655-BE57-A1ED6BB3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62" y="2163242"/>
            <a:ext cx="4289700" cy="3934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A076C5-A276-48E7-A42F-8B3AA5DDBEDA}"/>
                  </a:ext>
                </a:extLst>
              </p:cNvPr>
              <p:cNvSpPr txBox="1"/>
              <p:nvPr/>
            </p:nvSpPr>
            <p:spPr>
              <a:xfrm>
                <a:off x="491368" y="3517650"/>
                <a:ext cx="4862081" cy="2522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其中：</a:t>
                </a:r>
                <a14:m>
                  <m:oMath xmlns:m="http://schemas.openxmlformats.org/officeDocument/2006/math">
                    <m:r>
                      <a:rPr lang="el-GR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l-GR" altLang="zh-CN" sz="20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l-GR" altLang="zh-CN" sz="2000" i="1" dirty="0" smtClean="0">
                                <a:latin typeface="Cambria Math" panose="02040503050406030204" pitchFamily="18" charset="0"/>
                              </a:rPr>
                              <m:t>, · · · ,</m:t>
                            </m:r>
                            <m:sSub>
                              <m:sSubPr>
                                <m:ctrlP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00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l-GR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00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l-GR" altLang="zh-CN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l-GR" altLang="zh-CN" sz="200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l-GR" altLang="zh-CN" sz="2000" i="1" dirty="0" smtClean="0">
                                  <a:latin typeface="Cambria Math" panose="02040503050406030204" pitchFamily="18" charset="0"/>
                                </a:rPr>
                                <m:t>, · · · ,</m:t>
                              </m:r>
                              <m:sSub>
                                <m:sSubPr>
                                  <m:ctrlP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, · · · ,</m:t>
                              </m:r>
                              <m:sSub>
                                <m:sSubPr>
                                  <m:ctrlP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0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 dirty="0" smtClean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; 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:r>
                  <a:rPr lang="en-US" altLang="zh-CN" sz="2000" dirty="0"/>
                  <a:t>+1</a:t>
                </a:r>
                <a:r>
                  <a:rPr lang="zh-CN" altLang="en-US" sz="2000" dirty="0"/>
                  <a:t>类样本数，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/>
                  <a:t>为总样本数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A076C5-A276-48E7-A42F-8B3AA5DDB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8" y="3517650"/>
                <a:ext cx="4862081" cy="2522101"/>
              </a:xfrm>
              <a:prstGeom prst="rect">
                <a:avLst/>
              </a:prstGeom>
              <a:blipFill>
                <a:blip r:embed="rId4"/>
                <a:stretch>
                  <a:fillRect l="-1380" b="-2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3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943707" cy="711064"/>
          </a:xfrm>
        </p:spPr>
        <p:txBody>
          <a:bodyPr/>
          <a:lstStyle/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459090-F1CA-42CF-99AA-F24532B0EF7C}"/>
              </a:ext>
            </a:extLst>
          </p:cNvPr>
          <p:cNvSpPr txBox="1"/>
          <p:nvPr/>
        </p:nvSpPr>
        <p:spPr>
          <a:xfrm>
            <a:off x="595745" y="1439952"/>
            <a:ext cx="349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最终解得（</a:t>
            </a:r>
            <a:r>
              <a:rPr lang="en-US" altLang="zh-CN" sz="2000" dirty="0"/>
              <a:t>10</a:t>
            </a:r>
            <a:r>
              <a:rPr lang="zh-CN" altLang="en-US" sz="2000" dirty="0"/>
              <a:t>）的对偶问题：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CDC48A-FB1B-4BFE-ADF6-F76D7F41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2024538"/>
            <a:ext cx="4959928" cy="19450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AE27F9-4173-481E-A654-04C3E1A11A03}"/>
              </a:ext>
            </a:extLst>
          </p:cNvPr>
          <p:cNvSpPr txBox="1"/>
          <p:nvPr/>
        </p:nvSpPr>
        <p:spPr>
          <a:xfrm>
            <a:off x="6179558" y="1439952"/>
            <a:ext cx="3883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同理可解得（</a:t>
            </a:r>
            <a:r>
              <a:rPr lang="en-US" altLang="zh-CN" sz="2000" dirty="0"/>
              <a:t>11</a:t>
            </a:r>
            <a:r>
              <a:rPr lang="zh-CN" altLang="en-US" sz="2000" dirty="0"/>
              <a:t>）的对偶问题：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0D67C36-F482-4967-B4FA-7E961714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08" y="2024538"/>
            <a:ext cx="4919549" cy="1945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05F46CF-E79F-4D60-A661-279492B3F774}"/>
                  </a:ext>
                </a:extLst>
              </p:cNvPr>
              <p:cNvSpPr txBox="1"/>
              <p:nvPr/>
            </p:nvSpPr>
            <p:spPr>
              <a:xfrm>
                <a:off x="595745" y="4240533"/>
                <a:ext cx="6456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 的值可由对偶问题求得的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dirty="0"/>
                  <a:t> 表示： 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05F46CF-E79F-4D60-A661-279492B3F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5" y="4240533"/>
                <a:ext cx="6456220" cy="400110"/>
              </a:xfrm>
              <a:prstGeom prst="rect">
                <a:avLst/>
              </a:prstGeom>
              <a:blipFill>
                <a:blip r:embed="rId4"/>
                <a:stretch>
                  <a:fillRect l="-1039" t="-12308" r="-944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3BDC8485-E12E-4EA4-BC4B-6ED4B869D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45" y="4856149"/>
            <a:ext cx="4959928" cy="124428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8C71321-10F9-4168-85A4-10085BC81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108" y="4856149"/>
            <a:ext cx="4925762" cy="12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943707" cy="711064"/>
          </a:xfrm>
        </p:spPr>
        <p:txBody>
          <a:bodyPr/>
          <a:lstStyle/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A184E8-4557-4119-94E8-C5760F3E603B}"/>
              </a:ext>
            </a:extLst>
          </p:cNvPr>
          <p:cNvSpPr txBox="1"/>
          <p:nvPr/>
        </p:nvSpPr>
        <p:spPr>
          <a:xfrm>
            <a:off x="646111" y="1457159"/>
            <a:ext cx="860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多分类问题的</a:t>
            </a:r>
            <a:r>
              <a:rPr lang="en-US" altLang="zh-CN" sz="2000" dirty="0"/>
              <a:t>CPTWSVN</a:t>
            </a:r>
            <a:r>
              <a:rPr lang="zh-CN" altLang="en-US" sz="2000" dirty="0"/>
              <a:t>与二分类类似，包含</a:t>
            </a:r>
            <a:r>
              <a:rPr lang="en-US" altLang="zh-CN" sz="2000" dirty="0"/>
              <a:t>m</a:t>
            </a:r>
            <a:r>
              <a:rPr lang="zh-CN" altLang="en-US" sz="2000" dirty="0"/>
              <a:t>个原问题（</a:t>
            </a:r>
            <a:r>
              <a:rPr lang="en-US" altLang="zh-CN" sz="2000" dirty="0"/>
              <a:t>m</a:t>
            </a:r>
            <a:r>
              <a:rPr lang="zh-CN" altLang="en-US" sz="2000" dirty="0"/>
              <a:t>为类别数）：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A9439-F6AB-4C7D-8526-755C7AA9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18" y="2019204"/>
            <a:ext cx="6981618" cy="1565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4AE99C-A5EF-48BB-946A-1ED0B9566FBF}"/>
                  </a:ext>
                </a:extLst>
              </p:cNvPr>
              <p:cNvSpPr txBox="1"/>
              <p:nvPr/>
            </p:nvSpPr>
            <p:spPr>
              <a:xfrm>
                <a:off x="1103312" y="3746412"/>
                <a:ext cx="86017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为当前分类，而其中若样本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属于第 </a:t>
                </a:r>
                <a:r>
                  <a:rPr lang="en-US" altLang="zh-CN" sz="2000" dirty="0"/>
                  <a:t>k </a:t>
                </a:r>
                <a:r>
                  <a:rPr lang="zh-CN" altLang="en-US" sz="2000" dirty="0"/>
                  <a:t>类，则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 1 </m:t>
                    </m:r>
                  </m:oMath>
                </a14:m>
                <a:r>
                  <a:rPr lang="zh-CN" altLang="en-US" sz="2000" dirty="0"/>
                  <a:t>反之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4AE99C-A5EF-48BB-946A-1ED0B9566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2" y="3746412"/>
                <a:ext cx="8601798" cy="400110"/>
              </a:xfrm>
              <a:prstGeom prst="rect">
                <a:avLst/>
              </a:prstGeom>
              <a:blipFill>
                <a:blip r:embed="rId3"/>
                <a:stretch>
                  <a:fillRect l="-780" t="-12308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26C65E3-37B7-4867-9BF8-2C9AA89D9EA8}"/>
              </a:ext>
            </a:extLst>
          </p:cNvPr>
          <p:cNvSpPr txBox="1"/>
          <p:nvPr/>
        </p:nvSpPr>
        <p:spPr>
          <a:xfrm>
            <a:off x="646111" y="4241637"/>
            <a:ext cx="4140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上述原问题的其对偶问题如下：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0B2E28-7362-4DFD-89D8-1F1BF9BDB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82" y="4752235"/>
            <a:ext cx="5606690" cy="16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3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E0314B-5B0C-436E-91C0-C829977E8F33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7943707" cy="711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FE766E-E840-43B4-AFD4-3CFD0068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8" y="4510702"/>
            <a:ext cx="5886307" cy="5665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C61775-225A-4109-8507-75EFD6F56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19" y="2166733"/>
            <a:ext cx="5886307" cy="147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7323AB-D98C-46DE-BAFF-C391AC9A4693}"/>
                  </a:ext>
                </a:extLst>
              </p:cNvPr>
              <p:cNvSpPr txBox="1"/>
              <p:nvPr/>
            </p:nvSpPr>
            <p:spPr>
              <a:xfrm>
                <a:off x="646111" y="1485682"/>
                <a:ext cx="6101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同理，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sz="2000" dirty="0"/>
                  <a:t> 的值可由对偶问题求得的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dirty="0"/>
                  <a:t> 表示：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7323AB-D98C-46DE-BAFF-C391AC9A4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485682"/>
                <a:ext cx="6101053" cy="400110"/>
              </a:xfrm>
              <a:prstGeom prst="rect">
                <a:avLst/>
              </a:prstGeom>
              <a:blipFill>
                <a:blip r:embed="rId4"/>
                <a:stretch>
                  <a:fillRect l="-1099" t="-1230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715521-00A6-4C53-A620-51DC63B503EE}"/>
                  </a:ext>
                </a:extLst>
              </p:cNvPr>
              <p:cNvSpPr txBox="1"/>
              <p:nvPr/>
            </p:nvSpPr>
            <p:spPr>
              <a:xfrm>
                <a:off x="646111" y="3919251"/>
                <a:ext cx="2775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对新样本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有：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715521-00A6-4C53-A620-51DC63B50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3919251"/>
                <a:ext cx="2775962" cy="400110"/>
              </a:xfrm>
              <a:prstGeom prst="rect">
                <a:avLst/>
              </a:prstGeom>
              <a:blipFill>
                <a:blip r:embed="rId5"/>
                <a:stretch>
                  <a:fillRect l="-2418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90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E0314B-5B0C-436E-91C0-C829977E8F33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7943707" cy="711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PART 2 Algorithm | CPTWSVM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B3480A-8A65-4087-95A9-0C8CD9BB2ECE}"/>
                  </a:ext>
                </a:extLst>
              </p:cNvPr>
              <p:cNvSpPr txBox="1"/>
              <p:nvPr/>
            </p:nvSpPr>
            <p:spPr>
              <a:xfrm>
                <a:off x="646111" y="1384069"/>
                <a:ext cx="10548362" cy="319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/>
                  <a:t>与</a:t>
                </a:r>
                <a:r>
                  <a:rPr lang="en-US" altLang="zh-CN" sz="2400" b="1" dirty="0"/>
                  <a:t>TWSVM</a:t>
                </a:r>
                <a:r>
                  <a:rPr lang="zh-CN" altLang="en-US" sz="2400" b="1" dirty="0"/>
                  <a:t>相比，</a:t>
                </a:r>
                <a:r>
                  <a:rPr lang="en-US" altLang="zh-CN" sz="2400" b="1" dirty="0"/>
                  <a:t>CPTWSVM</a:t>
                </a:r>
                <a:r>
                  <a:rPr lang="zh-CN" altLang="en-US" sz="2400" b="1" dirty="0"/>
                  <a:t>有以下特点：</a:t>
                </a:r>
                <a:endParaRPr lang="en-US" altLang="zh-CN" sz="2400" b="1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对于每个子问题，</a:t>
                </a:r>
                <a:r>
                  <a:rPr lang="en-US" altLang="zh-CN" sz="2000" dirty="0"/>
                  <a:t>CPTWSVM</a:t>
                </a:r>
                <a:r>
                  <a:rPr lang="zh-CN" altLang="en-US" sz="2000" dirty="0"/>
                  <a:t>度量错误分类（是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但没被分类为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）的损失</a:t>
                </a:r>
                <a:endParaRPr lang="en-US" altLang="zh-CN" sz="20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在 </a:t>
                </a:r>
                <a:r>
                  <a:rPr lang="en-US" altLang="zh-CN" sz="2000" dirty="0"/>
                  <a:t>CPTWSVM</a:t>
                </a:r>
                <a:r>
                  <a:rPr lang="zh-CN" altLang="en-US" sz="2000" dirty="0"/>
                  <a:t>中，所有关于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的计算都基于内积，因此该模型可以直接扩展到核方法</a:t>
                </a:r>
                <a:endParaRPr lang="en-US" altLang="zh-CN" sz="20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CPTWSVM</a:t>
                </a:r>
                <a:r>
                  <a:rPr lang="zh-CN" altLang="en-US" sz="2000" dirty="0"/>
                  <a:t>的输出是有界的，同时其核矩阵也是有界的，这更符合统计学习理论</a:t>
                </a:r>
                <a:endParaRPr lang="en-US" altLang="zh-CN" sz="20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通过引入</a:t>
                </a:r>
                <a:r>
                  <a:rPr lang="en-US" altLang="zh-CN" sz="2000" dirty="0"/>
                  <a:t>PSVM</a:t>
                </a:r>
                <a:r>
                  <a:rPr lang="zh-CN" altLang="en-US" sz="2000" dirty="0"/>
                  <a:t>的思想，将输出统一为条件概率，解决了模型间度量的一致性问题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B3480A-8A65-4087-95A9-0C8CD9BB2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384069"/>
                <a:ext cx="10548362" cy="3193759"/>
              </a:xfrm>
              <a:prstGeom prst="rect">
                <a:avLst/>
              </a:prstGeom>
              <a:blipFill>
                <a:blip r:embed="rId2"/>
                <a:stretch>
                  <a:fillRect l="-925" b="-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91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06074" cy="711064"/>
          </a:xfrm>
        </p:spPr>
        <p:txBody>
          <a:bodyPr/>
          <a:lstStyle/>
          <a:p>
            <a:r>
              <a:rPr lang="en-US" altLang="zh-CN" dirty="0"/>
              <a:t>PART 3 Realization | Block Algorithm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0DD216-7503-4D53-82A4-26A7F73293E4}"/>
              </a:ext>
            </a:extLst>
          </p:cNvPr>
          <p:cNvSpPr txBox="1"/>
          <p:nvPr/>
        </p:nvSpPr>
        <p:spPr>
          <a:xfrm>
            <a:off x="646111" y="1387403"/>
            <a:ext cx="10618500" cy="230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/>
              <a:t>“However, compared with the dual problem (2) of SVM, </a:t>
            </a:r>
            <a:r>
              <a:rPr lang="en-US" altLang="zh-CN" sz="2000" b="1" i="1" dirty="0"/>
              <a:t>the size of problem (21) and (24) is double plus the size of the positive samples</a:t>
            </a:r>
            <a:r>
              <a:rPr lang="en-US" altLang="zh-CN" sz="2000" i="1" dirty="0"/>
              <a:t>. Too many variables put more burdens on storage and computing, so, we introduce a </a:t>
            </a:r>
            <a:r>
              <a:rPr lang="en-US" altLang="zh-CN" sz="2000" b="1" i="1" dirty="0"/>
              <a:t>Block Iterative Algorithm </a:t>
            </a:r>
            <a:r>
              <a:rPr lang="en-US" altLang="zh-CN" sz="2000" i="1" dirty="0"/>
              <a:t>to reduce the computer memory requirement. ”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4C46F-5A8E-4525-8361-B436A7140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89" y="3522188"/>
            <a:ext cx="5113193" cy="2785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A414EBD-EC3D-4988-944D-1A26AEC75DBF}"/>
                  </a:ext>
                </a:extLst>
              </p:cNvPr>
              <p:cNvSpPr txBox="1"/>
              <p:nvPr/>
            </p:nvSpPr>
            <p:spPr>
              <a:xfrm>
                <a:off x="6321860" y="3654402"/>
                <a:ext cx="5243947" cy="233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我们将变量分为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000" dirty="0"/>
                  <a:t>三组，我们先固定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000" dirty="0"/>
                  <a:t>迭代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en-US" sz="2000" dirty="0"/>
                  <a:t>；再固定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2000" dirty="0"/>
                  <a:t>迭代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β</m:t>
                    </m:r>
                    <m:r>
                      <a:rPr lang="zh-CN" altLang="en-US" sz="2000" i="0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sz="2000" dirty="0"/>
                  <a:t>最后固定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sz="20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zh-CN" altLang="en-US" sz="2000" dirty="0"/>
                  <a:t>迭代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i="0" dirty="0">
                        <a:latin typeface="Cambria Math" panose="02040503050406030204" pitchFamily="18" charset="0"/>
                      </a:rPr>
                      <m:t>γ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000" dirty="0"/>
                  <a:t>完成一轮后判断是否达到终止条件或者最大迭代次数，二者满足其一后停止，否则进入下一轮迭代。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A414EBD-EC3D-4988-944D-1A26AEC7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60" y="3654402"/>
                <a:ext cx="5243947" cy="2339679"/>
              </a:xfrm>
              <a:prstGeom prst="rect">
                <a:avLst/>
              </a:prstGeom>
              <a:blipFill>
                <a:blip r:embed="rId3"/>
                <a:stretch>
                  <a:fillRect l="-1163" r="-1163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5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29166" cy="711064"/>
          </a:xfrm>
        </p:spPr>
        <p:txBody>
          <a:bodyPr/>
          <a:lstStyle/>
          <a:p>
            <a:r>
              <a:rPr lang="en-US" altLang="zh-CN" dirty="0"/>
              <a:t>PART 3 Realization | Block Algorithm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44257D-B681-48F9-B9B9-57D28C19C5C8}"/>
              </a:ext>
            </a:extLst>
          </p:cNvPr>
          <p:cNvSpPr txBox="1"/>
          <p:nvPr/>
        </p:nvSpPr>
        <p:spPr>
          <a:xfrm>
            <a:off x="646111" y="1626549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其中（</a:t>
            </a:r>
            <a:r>
              <a:rPr lang="en-US" altLang="zh-CN" sz="2000" dirty="0"/>
              <a:t>28</a:t>
            </a:r>
            <a:r>
              <a:rPr lang="zh-CN" altLang="en-US" sz="2000" dirty="0"/>
              <a:t>），（</a:t>
            </a:r>
            <a:r>
              <a:rPr lang="en-US" altLang="zh-CN" sz="2000" dirty="0"/>
              <a:t>29</a:t>
            </a:r>
            <a:r>
              <a:rPr lang="zh-CN" altLang="en-US" sz="2000" dirty="0"/>
              <a:t>），（</a:t>
            </a:r>
            <a:r>
              <a:rPr lang="en-US" altLang="zh-CN" sz="2000" dirty="0"/>
              <a:t>30</a:t>
            </a:r>
            <a:r>
              <a:rPr lang="zh-CN" altLang="en-US" sz="2000" dirty="0"/>
              <a:t>），（</a:t>
            </a:r>
            <a:r>
              <a:rPr lang="en-US" altLang="zh-CN" sz="2000" dirty="0"/>
              <a:t>31</a:t>
            </a:r>
            <a:r>
              <a:rPr lang="zh-CN" altLang="en-US" sz="2000" dirty="0"/>
              <a:t>）分别为：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3E4FC9-D401-42C4-B89B-A34037FA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57" y="2138457"/>
            <a:ext cx="5335073" cy="10027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E4ADAD-B49D-4458-9E38-9DE36C14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7" y="3237790"/>
            <a:ext cx="5335073" cy="9424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56892B-6D76-4CEA-8607-55D6F19C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57" y="4276864"/>
            <a:ext cx="5335073" cy="8991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D24611A-DD0B-4535-845E-7A8935A87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57" y="5272616"/>
            <a:ext cx="5335073" cy="76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0BF458-17B8-4202-A469-107D8673046D}"/>
                  </a:ext>
                </a:extLst>
              </p:cNvPr>
              <p:cNvSpPr txBox="1"/>
              <p:nvPr/>
            </p:nvSpPr>
            <p:spPr>
              <a:xfrm>
                <a:off x="6361111" y="2138457"/>
                <a:ext cx="5477598" cy="2801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CPTWSVM</a:t>
                </a:r>
                <a:r>
                  <a:rPr lang="zh-CN" altLang="en-US" sz="2000" dirty="0"/>
                  <a:t>的对偶问题是规模为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的二次规划问题（</a:t>
                </a:r>
                <a:r>
                  <a:rPr lang="en-US" altLang="zh-CN" sz="2000" dirty="0"/>
                  <a:t>QP Problem</a:t>
                </a:r>
                <a:r>
                  <a:rPr lang="zh-CN" altLang="en-US" sz="2000" dirty="0"/>
                  <a:t>），左侧显示的子问题将其拆分为三个规模更小的子问题。这三个子问题仍为二次规划问题，可用标准的 </a:t>
                </a:r>
                <a:r>
                  <a:rPr lang="en-US" altLang="zh-CN" sz="2000" dirty="0"/>
                  <a:t>QPP </a:t>
                </a:r>
                <a:r>
                  <a:rPr lang="zh-CN" altLang="en-US" sz="2000" dirty="0"/>
                  <a:t>求解器高校求解</a:t>
                </a:r>
                <a:r>
                  <a:rPr lang="en-US" altLang="zh-CN" sz="2000" dirty="0"/>
                  <a:t>(“could be solved efficiently by some standard QPP solvers”)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0BF458-17B8-4202-A469-107D8673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111" y="2138457"/>
                <a:ext cx="5477598" cy="2801344"/>
              </a:xfrm>
              <a:prstGeom prst="rect">
                <a:avLst/>
              </a:prstGeom>
              <a:blipFill>
                <a:blip r:embed="rId6"/>
                <a:stretch>
                  <a:fillRect l="-1112" r="-3337" b="-3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64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992688" cy="711064"/>
          </a:xfrm>
        </p:spPr>
        <p:txBody>
          <a:bodyPr/>
          <a:lstStyle/>
          <a:p>
            <a:r>
              <a:rPr lang="en-US" altLang="zh-CN" dirty="0"/>
              <a:t>PART 1 Intro | SVM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3949DE-B76E-42C1-9FE1-A22014FA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8" y="1487002"/>
            <a:ext cx="6780933" cy="1177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BE4EE2-FE29-4CD4-9201-26D68F027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8" y="3261057"/>
            <a:ext cx="6780933" cy="1460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163725-62EA-4261-AB5D-ED24D50D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28" y="1409297"/>
            <a:ext cx="3269234" cy="31935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2D567C-C5B7-4B31-A955-14F29A2BF60A}"/>
              </a:ext>
            </a:extLst>
          </p:cNvPr>
          <p:cNvSpPr txBox="1"/>
          <p:nvPr/>
        </p:nvSpPr>
        <p:spPr>
          <a:xfrm>
            <a:off x="776721" y="2762762"/>
            <a:ext cx="1252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Dual</a:t>
            </a:r>
            <a:r>
              <a:rPr lang="zh-CN" altLang="en-US" sz="2000" b="1" dirty="0"/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A3970-2062-4188-9CF6-2D49D85BA843}"/>
              </a:ext>
            </a:extLst>
          </p:cNvPr>
          <p:cNvSpPr txBox="1"/>
          <p:nvPr/>
        </p:nvSpPr>
        <p:spPr>
          <a:xfrm>
            <a:off x="776720" y="4910569"/>
            <a:ext cx="5727989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第一项：最大化到超平面的距离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第二项：惩罚项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约束条件：允许出现误分类，会影响惩罚项</a:t>
            </a:r>
          </a:p>
        </p:txBody>
      </p:sp>
    </p:spTree>
    <p:extLst>
      <p:ext uri="{BB962C8B-B14F-4D97-AF65-F5344CB8AC3E}">
        <p14:creationId xmlns:p14="http://schemas.microsoft.com/office/powerpoint/2010/main" val="39832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10215853" cy="711064"/>
          </a:xfrm>
        </p:spPr>
        <p:txBody>
          <a:bodyPr/>
          <a:lstStyle/>
          <a:p>
            <a:r>
              <a:rPr lang="en-US" altLang="zh-CN" dirty="0"/>
              <a:t>PART 4 Experiment | Setup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72D5EC-6ED9-4BE4-9D8F-236B6718A1D4}"/>
              </a:ext>
            </a:extLst>
          </p:cNvPr>
          <p:cNvSpPr txBox="1"/>
          <p:nvPr/>
        </p:nvSpPr>
        <p:spPr>
          <a:xfrm>
            <a:off x="466002" y="1496824"/>
            <a:ext cx="1089472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参与对比的模型：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SVM | PSVM | TWSVM | LSSVM | CPTWSVM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SVM | TWSVM | LSSVM 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来自于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https://github.com/vivamoto/classifier/tree/master/svm 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PSVM | CPTWSVM 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PSVM</a:t>
            </a:r>
            <a:r>
              <a:rPr lang="zh-CN" altLang="en-US" sz="1600" dirty="0"/>
              <a:t>直接解</a:t>
            </a:r>
            <a:r>
              <a:rPr lang="en-US" altLang="zh-CN" sz="1600" dirty="0"/>
              <a:t>QP</a:t>
            </a:r>
            <a:r>
              <a:rPr lang="zh-CN" altLang="en-US" sz="1600" dirty="0"/>
              <a:t>问题，</a:t>
            </a:r>
            <a:r>
              <a:rPr lang="en-US" altLang="zh-CN" sz="1600" dirty="0"/>
              <a:t>CPTWSVM</a:t>
            </a:r>
            <a:r>
              <a:rPr lang="zh-CN" altLang="en-US" sz="1600" dirty="0"/>
              <a:t>采用块迭代算法，解</a:t>
            </a:r>
            <a:r>
              <a:rPr lang="en-US" altLang="zh-CN" sz="1600" dirty="0"/>
              <a:t>QP</a:t>
            </a:r>
            <a:r>
              <a:rPr lang="zh-CN" altLang="en-US" sz="1600" dirty="0"/>
              <a:t>子问题（调用</a:t>
            </a:r>
            <a:r>
              <a:rPr lang="en-US" altLang="zh-CN" sz="1600" dirty="0" err="1"/>
              <a:t>cvxopt</a:t>
            </a:r>
            <a:r>
              <a:rPr lang="zh-CN" altLang="en-US" sz="1600" dirty="0"/>
              <a:t>库中的方法）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46A791-1BE7-458A-BAB9-47D3C7FBDBB0}"/>
                  </a:ext>
                </a:extLst>
              </p:cNvPr>
              <p:cNvSpPr txBox="1"/>
              <p:nvPr/>
            </p:nvSpPr>
            <p:spPr>
              <a:xfrm>
                <a:off x="466002" y="2866244"/>
                <a:ext cx="9952617" cy="2569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</a:lstStyle>
              <a:p>
                <a:r>
                  <a:rPr lang="zh-CN" altLang="en-US" sz="2000" dirty="0"/>
                  <a:t>参数配置：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|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000" dirty="0"/>
                  <a:t>|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altLang="zh-CN" sz="2000" dirty="0"/>
                  <a:t> |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|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SVM, PSVM, LSSVM 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6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TWSVM | CPTWSVM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600" dirty="0"/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PSVM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𝑙𝑖𝑛𝑒𝑎𝑟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’,’</m:t>
                        </m:r>
                        <m:r>
                          <a:rPr lang="en-US" altLang="zh-CN" sz="1600" i="1" dirty="0" err="1" smtClean="0">
                            <a:latin typeface="Cambria Math" panose="02040503050406030204" pitchFamily="18" charset="0"/>
                          </a:rPr>
                          <m:t>𝑟𝑏𝑓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RBF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46A791-1BE7-458A-BAB9-47D3C7FB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2" y="2866244"/>
                <a:ext cx="9952617" cy="2569358"/>
              </a:xfrm>
              <a:prstGeom prst="rect">
                <a:avLst/>
              </a:prstGeom>
              <a:blipFill>
                <a:blip r:embed="rId3"/>
                <a:stretch>
                  <a:fillRect l="-612" t="-1659" b="-1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DCE66B5-67FF-461A-AB0E-539AFD861B5D}"/>
              </a:ext>
            </a:extLst>
          </p:cNvPr>
          <p:cNvSpPr txBox="1"/>
          <p:nvPr/>
        </p:nvSpPr>
        <p:spPr>
          <a:xfrm>
            <a:off x="408453" y="5536783"/>
            <a:ext cx="1095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我们采用</a:t>
            </a:r>
            <a:r>
              <a:rPr lang="zh-CN" altLang="en-US" b="1" dirty="0"/>
              <a:t>标准</a:t>
            </a:r>
            <a:r>
              <a:rPr lang="en-US" altLang="zh-CN" b="1" dirty="0"/>
              <a:t>10</a:t>
            </a:r>
            <a:r>
              <a:rPr lang="zh-CN" altLang="en-US" b="1" dirty="0"/>
              <a:t>折交叉验证</a:t>
            </a:r>
            <a:r>
              <a:rPr lang="zh-CN" altLang="en-US" dirty="0"/>
              <a:t>来找到</a:t>
            </a:r>
            <a:r>
              <a:rPr lang="zh-CN" altLang="en-US" b="1" dirty="0"/>
              <a:t>每个模型在每个测试集上的最优参数</a:t>
            </a:r>
            <a:r>
              <a:rPr lang="zh-CN" altLang="en-US" dirty="0"/>
              <a:t>（性能指标为</a:t>
            </a:r>
            <a:r>
              <a:rPr lang="en-US" altLang="zh-CN" dirty="0"/>
              <a:t>10</a:t>
            </a:r>
            <a:r>
              <a:rPr lang="zh-CN" altLang="en-US" dirty="0"/>
              <a:t>折的平均准确率）</a:t>
            </a:r>
          </a:p>
        </p:txBody>
      </p:sp>
    </p:spTree>
    <p:extLst>
      <p:ext uri="{BB962C8B-B14F-4D97-AF65-F5344CB8AC3E}">
        <p14:creationId xmlns:p14="http://schemas.microsoft.com/office/powerpoint/2010/main" val="117140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696307" cy="711064"/>
          </a:xfrm>
        </p:spPr>
        <p:txBody>
          <a:bodyPr/>
          <a:lstStyle/>
          <a:p>
            <a:r>
              <a:rPr lang="en-US" altLang="zh-CN" dirty="0"/>
              <a:t>PART 4 Experiment | Binary-Classify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9AD0B9-42D2-4B65-A69C-5AB13C7F7DD4}"/>
              </a:ext>
            </a:extLst>
          </p:cNvPr>
          <p:cNvSpPr txBox="1"/>
          <p:nvPr/>
        </p:nvSpPr>
        <p:spPr>
          <a:xfrm>
            <a:off x="646110" y="1163782"/>
            <a:ext cx="10555290" cy="188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1" dirty="0"/>
              <a:t>the clusters of points indicate how well the classification criterion is able to discriminate between the two classes </a:t>
            </a:r>
            <a:r>
              <a:rPr lang="en-US" altLang="zh-CN" sz="2000" i="1" dirty="0"/>
              <a:t>…… the red dotted line and blue dotted line in CPTWSVM </a:t>
            </a:r>
            <a:r>
              <a:rPr lang="en-US" altLang="zh-CN" sz="2000" b="1" i="1" dirty="0"/>
              <a:t>represent the cumulative distribution curve of positive and negative samples respectively</a:t>
            </a:r>
            <a:r>
              <a:rPr lang="en-US" altLang="zh-CN" sz="2000" i="1" dirty="0"/>
              <a:t>.</a:t>
            </a:r>
            <a:endParaRPr lang="zh-CN" altLang="en-US" sz="2000" i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C3F152-E19C-4E97-94B8-35F73EE4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214253"/>
            <a:ext cx="3979503" cy="32678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9CFA87-FCD9-4E4B-804E-282D3DAB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78" y="3214253"/>
            <a:ext cx="3908808" cy="32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696307" cy="711064"/>
          </a:xfrm>
        </p:spPr>
        <p:txBody>
          <a:bodyPr/>
          <a:lstStyle/>
          <a:p>
            <a:r>
              <a:rPr lang="en-US" altLang="zh-CN" dirty="0"/>
              <a:t>PART 4 Experiment | Binary-Classify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90D4C45-C55B-4335-944A-3CBE16B1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666" y="3227660"/>
            <a:ext cx="3991043" cy="32781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414DF88-0EE9-4F32-A560-73AF131BBCD7}"/>
              </a:ext>
            </a:extLst>
          </p:cNvPr>
          <p:cNvSpPr txBox="1"/>
          <p:nvPr/>
        </p:nvSpPr>
        <p:spPr>
          <a:xfrm>
            <a:off x="646110" y="1163782"/>
            <a:ext cx="10555290" cy="188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1" dirty="0"/>
              <a:t>the clusters of points indicate how well the classification criterion is able to discriminate between the two classes </a:t>
            </a:r>
            <a:r>
              <a:rPr lang="en-US" altLang="zh-CN" sz="2000" i="1" dirty="0"/>
              <a:t>…… the red dotted line and blue dotted line in CPTWSVM </a:t>
            </a:r>
            <a:r>
              <a:rPr lang="en-US" altLang="zh-CN" sz="2000" b="1" i="1" dirty="0"/>
              <a:t>represent the cumulative distribution curve of positive and negative samples respectively</a:t>
            </a:r>
            <a:r>
              <a:rPr lang="en-US" altLang="zh-CN" sz="2000" i="1" dirty="0"/>
              <a:t>.</a:t>
            </a:r>
            <a:endParaRPr lang="zh-CN" altLang="en-US" sz="2000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08A4A1-9418-44AF-9D3F-D58D05F5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3217224"/>
            <a:ext cx="3954748" cy="32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0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2612" cy="711064"/>
          </a:xfrm>
        </p:spPr>
        <p:txBody>
          <a:bodyPr/>
          <a:lstStyle/>
          <a:p>
            <a:r>
              <a:rPr lang="en-US" altLang="zh-CN" dirty="0"/>
              <a:t>PART 4 Experiment | Multi-Classify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E7F0E3-D33F-4BE8-B696-06827D25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801090"/>
            <a:ext cx="4022871" cy="4224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C86803-1D12-4BF9-B44B-83D5E767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607" y="1801090"/>
            <a:ext cx="4182191" cy="42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273744" cy="711064"/>
          </a:xfrm>
        </p:spPr>
        <p:txBody>
          <a:bodyPr/>
          <a:lstStyle/>
          <a:p>
            <a:r>
              <a:rPr lang="en-US" altLang="zh-CN" dirty="0"/>
              <a:t>PART 4 Experiment | Multi-Classify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EB763F-C70A-4D89-A7A4-A9DC962A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178" y="1801091"/>
            <a:ext cx="4168329" cy="42117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F3BCB9-9425-465A-9791-FAA53A40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1801092"/>
            <a:ext cx="3987863" cy="42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2612" cy="711064"/>
          </a:xfrm>
        </p:spPr>
        <p:txBody>
          <a:bodyPr/>
          <a:lstStyle/>
          <a:p>
            <a:r>
              <a:rPr lang="en-US" altLang="zh-CN" dirty="0"/>
              <a:t>PART 4 Experiment | Friedman Test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F4F6B4-B960-4D55-A903-20DBBD87E9AE}"/>
                  </a:ext>
                </a:extLst>
              </p:cNvPr>
              <p:cNvSpPr txBox="1"/>
              <p:nvPr/>
            </p:nvSpPr>
            <p:spPr>
              <a:xfrm>
                <a:off x="646111" y="1436869"/>
                <a:ext cx="10652271" cy="444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Step1. 假设有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个算法，有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/>
                  <a:t>个数据集，在每个数据集上运行所有算法，并到一个性能指标。Step2. 对于每个算法 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/>
                  <a:t>，计算它在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/>
                  <a:t>个数据集上的排名的平均值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/>
                  <a:t>。	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Step3. 计算Friedman统计量，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2000" dirty="0"/>
                          <m:t>12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000" dirty="0"/>
                          <m:t>k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k</m:t>
                        </m:r>
                        <m:r>
                          <m:rPr>
                            <m:nor/>
                          </m:rPr>
                          <a:rPr lang="zh-CN" altLang="en-US" sz="2000" dirty="0"/>
                          <m:t>+1)</m:t>
                        </m:r>
                      </m:den>
                    </m:f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zh-CN" altLang="en-US" sz="2000" dirty="0"/>
                              <m:t>k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k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+1)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Step4. 将计算出的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/>
                  <a:t> 与卡方分布在显著性水平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下的临界值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  <m:sup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/>
                  <a:t> 进行比较 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Step5. 如果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&gt; </m:t>
                    </m:r>
                    <m:sSubSup>
                      <m:sSub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  <m:sup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/>
                  <a:t>，则拒绝</a:t>
                </a:r>
                <a:r>
                  <a:rPr lang="zh-CN" altLang="en-US" sz="2000" b="1" dirty="0"/>
                  <a:t>零假设 (H₀：所有算法的性能都是相同的，没有显著差异)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Step6. 计算临界差异: CD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CN" altLang="en-US" sz="2000" dirty="0"/>
                              <m:t>k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k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+1)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CN" altLang="en-US" sz="2000" dirty="0"/>
                              <m:t>6</m:t>
                            </m:r>
                            <m:r>
                              <m:rPr>
                                <m:nor/>
                              </m:rPr>
                              <a:rPr lang="zh-CN" altLang="en-US" sz="2000" dirty="0"/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通过</m:t>
                    </m:r>
                  </m:oMath>
                </a14:m>
                <a:r>
                  <a:rPr lang="zh-CN" altLang="en-US" sz="2000" dirty="0"/>
                  <a:t>查表获得	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Step7. 如果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zh-CN" altLang="en-US" sz="2000" dirty="0"/>
                  <a:t>，则认为算法 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 和 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/>
                  <a:t> 的性能存在显著差异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F4F6B4-B960-4D55-A903-20DBBD87E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436869"/>
                <a:ext cx="10652271" cy="4449231"/>
              </a:xfrm>
              <a:prstGeom prst="rect">
                <a:avLst/>
              </a:prstGeom>
              <a:blipFill>
                <a:blip r:embed="rId2"/>
                <a:stretch>
                  <a:fillRect l="-630" b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7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2612" cy="711064"/>
          </a:xfrm>
        </p:spPr>
        <p:txBody>
          <a:bodyPr/>
          <a:lstStyle/>
          <a:p>
            <a:r>
              <a:rPr lang="en-US" altLang="zh-CN" dirty="0"/>
              <a:t>PART 4 Experiment | Friedman Test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45C12-06E6-4166-86E0-B28E57B7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86" y="2053283"/>
            <a:ext cx="5449609" cy="16527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C65DBF-9C51-43B2-A0DE-F7C399C96B5D}"/>
              </a:ext>
            </a:extLst>
          </p:cNvPr>
          <p:cNvSpPr txBox="1"/>
          <p:nvPr/>
        </p:nvSpPr>
        <p:spPr>
          <a:xfrm>
            <a:off x="736165" y="1450041"/>
            <a:ext cx="503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以下是</a:t>
            </a:r>
            <a:r>
              <a:rPr lang="en-US" altLang="zh-CN" sz="2000" dirty="0"/>
              <a:t>5</a:t>
            </a:r>
            <a:r>
              <a:rPr lang="zh-CN" altLang="en-US" sz="2000" dirty="0"/>
              <a:t>个算法在</a:t>
            </a:r>
            <a:r>
              <a:rPr lang="en-US" altLang="zh-CN" sz="2000" dirty="0"/>
              <a:t>3</a:t>
            </a:r>
            <a:r>
              <a:rPr lang="zh-CN" altLang="en-US" sz="2000" dirty="0"/>
              <a:t>个数据集上的准确率：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96EFB7-7382-4A69-8E18-94F1ACCD49F6}"/>
                  </a:ext>
                </a:extLst>
              </p:cNvPr>
              <p:cNvSpPr txBox="1"/>
              <p:nvPr/>
            </p:nvSpPr>
            <p:spPr>
              <a:xfrm>
                <a:off x="736165" y="3909166"/>
                <a:ext cx="5034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根据定义计算Friedman统计量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/>
                  <a:t> = 0.05)</a:t>
                </a:r>
                <a:r>
                  <a:rPr lang="zh-CN" altLang="en-US" sz="2000" dirty="0"/>
                  <a:t>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96EFB7-7382-4A69-8E18-94F1ACCD4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65" y="3909166"/>
                <a:ext cx="5034254" cy="400110"/>
              </a:xfrm>
              <a:prstGeom prst="rect">
                <a:avLst/>
              </a:prstGeom>
              <a:blipFill>
                <a:blip r:embed="rId3"/>
                <a:stretch>
                  <a:fillRect l="-1332" t="-10606" r="-60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4551A56-FCE3-41F8-8F47-C4AC4F04F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370"/>
          <a:stretch/>
        </p:blipFill>
        <p:spPr>
          <a:xfrm>
            <a:off x="1514686" y="4512407"/>
            <a:ext cx="5449609" cy="3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52612" cy="711064"/>
          </a:xfrm>
        </p:spPr>
        <p:txBody>
          <a:bodyPr/>
          <a:lstStyle/>
          <a:p>
            <a:r>
              <a:rPr lang="en-US" altLang="zh-CN" dirty="0"/>
              <a:t>PART 4 Experiment | Friedman Test</a:t>
            </a:r>
            <a:b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96EFB7-7382-4A69-8E18-94F1ACCD49F6}"/>
              </a:ext>
            </a:extLst>
          </p:cNvPr>
          <p:cNvSpPr txBox="1"/>
          <p:nvPr/>
        </p:nvSpPr>
        <p:spPr>
          <a:xfrm>
            <a:off x="424438" y="1417532"/>
            <a:ext cx="521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则按照上述方法绘制的显著性差异图如下：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1B7A8F9-E0C8-4C97-864F-6DD18937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76" y="1918609"/>
            <a:ext cx="6524316" cy="2064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FF8DDB-96AC-4468-AFAC-66ACC114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4" y="4257582"/>
            <a:ext cx="6524316" cy="21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DF34DF-8DB4-4E1C-9C31-DE1CD396678A}"/>
                  </a:ext>
                </a:extLst>
              </p:cNvPr>
              <p:cNvSpPr txBox="1"/>
              <p:nvPr/>
            </p:nvSpPr>
            <p:spPr>
              <a:xfrm>
                <a:off x="7974467" y="5069822"/>
                <a:ext cx="1592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800" dirty="0"/>
                  <a:t>= 0.25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DF34DF-8DB4-4E1C-9C31-DE1CD396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467" y="5069822"/>
                <a:ext cx="1592098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070C4B-A321-4DBE-81F9-EE33FED8791A}"/>
                  </a:ext>
                </a:extLst>
              </p:cNvPr>
              <p:cNvSpPr txBox="1"/>
              <p:nvPr/>
            </p:nvSpPr>
            <p:spPr>
              <a:xfrm>
                <a:off x="7974467" y="2689094"/>
                <a:ext cx="1592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800" dirty="0"/>
                  <a:t>= 0.65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070C4B-A321-4DBE-81F9-EE33FED8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467" y="2689094"/>
                <a:ext cx="1592098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3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8A3AFABA-A6AF-4909-814E-EE77C1EA42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452718"/>
                <a:ext cx="8551155" cy="711064"/>
              </a:xfrm>
            </p:spPr>
            <p:txBody>
              <a:bodyPr/>
              <a:lstStyle/>
              <a:p>
                <a:r>
                  <a:rPr lang="en-US" altLang="zh-CN" dirty="0"/>
                  <a:t>PART 4 Experiment |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8A3AFABA-A6AF-4909-814E-EE77C1EA4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452718"/>
                <a:ext cx="8551155" cy="711064"/>
              </a:xfrm>
              <a:blipFill>
                <a:blip r:embed="rId2"/>
                <a:stretch>
                  <a:fillRect l="-2780" t="-17094" b="-4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F708DF7-7A57-413B-894B-9646F0EF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8" y="1524320"/>
            <a:ext cx="3651568" cy="21956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230F0D-D1AF-4FCE-A989-0BE47BCF1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30" y="1524320"/>
            <a:ext cx="3677652" cy="2195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1379EC-BDAA-4391-A872-C741D479406E}"/>
                  </a:ext>
                </a:extLst>
              </p:cNvPr>
              <p:cNvSpPr txBox="1"/>
              <p:nvPr/>
            </p:nvSpPr>
            <p:spPr>
              <a:xfrm>
                <a:off x="8523212" y="1430501"/>
                <a:ext cx="3052562" cy="445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其中最左侧的点表示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altLang="zh-CN" sz="2400" dirty="0"/>
                  <a:t>(</a:t>
                </a:r>
                <a:r>
                  <a:rPr lang="zh-CN" altLang="en-US" sz="2400" dirty="0"/>
                  <a:t>也就是不包含对应项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时的准确率表现。我们可以看出，在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取值合适时，其对分类准确率相比不添加该项的情况能产生可观的提升。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1379EC-BDAA-4391-A872-C741D4794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212" y="1430501"/>
                <a:ext cx="3052562" cy="4451219"/>
              </a:xfrm>
              <a:prstGeom prst="rect">
                <a:avLst/>
              </a:prstGeom>
              <a:blipFill>
                <a:blip r:embed="rId5"/>
                <a:stretch>
                  <a:fillRect l="-2994" r="-8982" b="-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0A6F40A-12E2-41D9-87BA-2B7DCD0FB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730" y="3967583"/>
            <a:ext cx="3677652" cy="2184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F9B615-6E59-48FE-A7DD-627069FF9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98" y="3967583"/>
            <a:ext cx="3651568" cy="21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0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27B1C-229C-43CA-8CC0-56AE010E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5774"/>
          </a:xfrm>
        </p:spPr>
        <p:txBody>
          <a:bodyPr/>
          <a:lstStyle/>
          <a:p>
            <a:r>
              <a:rPr lang="en-US" altLang="zh-CN" dirty="0"/>
              <a:t>PART 5 Contribution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0E7982-4D41-4C42-80F3-995B8B920750}"/>
              </a:ext>
            </a:extLst>
          </p:cNvPr>
          <p:cNvSpPr txBox="1"/>
          <p:nvPr/>
        </p:nvSpPr>
        <p:spPr>
          <a:xfrm>
            <a:off x="646111" y="1565030"/>
            <a:ext cx="9900138" cy="455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刘舜：</a:t>
            </a:r>
            <a:r>
              <a:rPr lang="zh-CN" altLang="en-US" sz="2000" dirty="0"/>
              <a:t>负责</a:t>
            </a:r>
            <a:r>
              <a:rPr lang="en-US" altLang="zh-CN" sz="2000" dirty="0"/>
              <a:t>ppt</a:t>
            </a:r>
            <a:r>
              <a:rPr lang="zh-CN" altLang="en-US" sz="2000" dirty="0"/>
              <a:t>的攥写，汇报。搜集了</a:t>
            </a:r>
            <a:r>
              <a:rPr lang="en-US" altLang="zh-CN" sz="2000" dirty="0"/>
              <a:t>SVM</a:t>
            </a:r>
            <a:r>
              <a:rPr lang="zh-CN" altLang="en-US" sz="2000" dirty="0"/>
              <a:t>，</a:t>
            </a:r>
            <a:r>
              <a:rPr lang="en-US" altLang="zh-CN" sz="2000" dirty="0"/>
              <a:t>TWSVM</a:t>
            </a:r>
            <a:r>
              <a:rPr lang="zh-CN" altLang="en-US" sz="2000" dirty="0"/>
              <a:t>等现有模型，实现了直接求解对偶问题的</a:t>
            </a:r>
            <a:r>
              <a:rPr lang="en-US" altLang="zh-CN" sz="2000" dirty="0"/>
              <a:t>CPTWSVM</a:t>
            </a:r>
            <a:r>
              <a:rPr lang="zh-CN" altLang="en-US" sz="2000" dirty="0"/>
              <a:t>模型，部分代码被沿用。实现了</a:t>
            </a:r>
            <a:r>
              <a:rPr lang="en-US" altLang="zh-CN" sz="2000" dirty="0"/>
              <a:t>Friedman Test</a:t>
            </a:r>
            <a:r>
              <a:rPr lang="zh-CN" altLang="en-US" sz="2000" dirty="0"/>
              <a:t>的可视化代码。对接各项工作。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薛继祥：</a:t>
            </a:r>
            <a:r>
              <a:rPr lang="zh-CN" altLang="en-US" sz="2000" dirty="0"/>
              <a:t>完成了</a:t>
            </a:r>
            <a:r>
              <a:rPr lang="en-US" altLang="zh-CN" sz="2000" dirty="0"/>
              <a:t>CPTWSVM</a:t>
            </a:r>
            <a:r>
              <a:rPr lang="zh-CN" altLang="en-US" sz="2000" dirty="0"/>
              <a:t>和</a:t>
            </a:r>
            <a:r>
              <a:rPr lang="en-US" altLang="zh-CN" sz="2000" dirty="0"/>
              <a:t>PSVM</a:t>
            </a:r>
            <a:r>
              <a:rPr lang="zh-CN" altLang="en-US" sz="2000" dirty="0"/>
              <a:t>模型的代码复现，基于论文给出的</a:t>
            </a:r>
            <a:r>
              <a:rPr lang="en-US" altLang="zh-CN" sz="2000" dirty="0"/>
              <a:t>CPTWSVM</a:t>
            </a:r>
            <a:r>
              <a:rPr lang="zh-CN" altLang="en-US" sz="2000" dirty="0"/>
              <a:t>迭代式实现了块迭代算法，并参与部分运行、最优参数查找和可视化工作（主要是</a:t>
            </a:r>
            <a:r>
              <a:rPr lang="en-US" altLang="zh-CN" sz="2000" dirty="0"/>
              <a:t>CPTWSVM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江可：</a:t>
            </a:r>
            <a:r>
              <a:rPr lang="zh-CN" altLang="en-US" sz="2000" dirty="0"/>
              <a:t>获取六个实验所需数据集并进行预处理，修改搜集到的模型（</a:t>
            </a:r>
            <a:r>
              <a:rPr lang="en-US" altLang="zh-CN" sz="2000" dirty="0"/>
              <a:t>TWSVM</a:t>
            </a:r>
            <a:r>
              <a:rPr lang="zh-CN" altLang="en-US" sz="2000" dirty="0"/>
              <a:t>）使之正常运行，部分可视化工作。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784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CC3C7-4000-44E2-816E-87C0272FAA7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5401397" cy="711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PART 1 Intro | PSVM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8254DC-ECAF-498F-8E26-F0670121BC7E}"/>
                  </a:ext>
                </a:extLst>
              </p:cNvPr>
              <p:cNvSpPr txBox="1"/>
              <p:nvPr/>
            </p:nvSpPr>
            <p:spPr>
              <a:xfrm>
                <a:off x="646109" y="1511561"/>
                <a:ext cx="9998215" cy="2238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i="1" dirty="0"/>
                  <a:t>“</a:t>
                </a:r>
                <a:r>
                  <a:rPr lang="zh-CN" altLang="en-US" sz="2400" i="1" dirty="0"/>
                  <a:t>Recently, Vapnik and Izmailov [36] </a:t>
                </a:r>
                <a:r>
                  <a:rPr lang="zh-CN" altLang="en-US" sz="2400" b="1" i="1" dirty="0"/>
                  <a:t>had reinforced SVM by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) = ⟨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⟩ + </m:t>
                    </m:r>
                    <m:r>
                      <a:rPr lang="zh-CN" alt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b="1" i="1" dirty="0"/>
                  <a:t> for binary classification and obtained a more reasonable SVM model </a:t>
                </a:r>
                <a:r>
                  <a:rPr lang="zh-CN" altLang="en-US" sz="2400" i="1" dirty="0"/>
                  <a:t>(called PSVM for short) from a statistical point of view.</a:t>
                </a:r>
                <a:r>
                  <a:rPr lang="en-US" altLang="zh-CN" sz="2400" i="1" dirty="0"/>
                  <a:t>”</a:t>
                </a:r>
                <a:endParaRPr lang="zh-CN" altLang="en-US" sz="2400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8254DC-ECAF-498F-8E26-F0670121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9" y="1511561"/>
                <a:ext cx="9998215" cy="2238113"/>
              </a:xfrm>
              <a:prstGeom prst="rect">
                <a:avLst/>
              </a:prstGeom>
              <a:blipFill>
                <a:blip r:embed="rId2"/>
                <a:stretch>
                  <a:fillRect l="-976" b="-5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96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E435C-C807-45C4-A3CD-DB6F0C7F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77" y="2040083"/>
            <a:ext cx="10275046" cy="1877290"/>
          </a:xfrm>
        </p:spPr>
        <p:txBody>
          <a:bodyPr/>
          <a:lstStyle/>
          <a:p>
            <a:pPr algn="ctr"/>
            <a:r>
              <a:rPr lang="en-US" altLang="zh-CN" sz="7200" b="1" dirty="0">
                <a:latin typeface="Bahnschrift" panose="020B0502040204020203" pitchFamily="34" charset="0"/>
              </a:rPr>
              <a:t>Thanks for Watching</a:t>
            </a:r>
            <a:r>
              <a:rPr lang="zh-CN" altLang="en-US" sz="7200" b="1" dirty="0">
                <a:latin typeface="Bahnschrift" panose="020B0502040204020203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25149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01397" cy="711064"/>
          </a:xfrm>
        </p:spPr>
        <p:txBody>
          <a:bodyPr/>
          <a:lstStyle/>
          <a:p>
            <a:r>
              <a:rPr lang="en-US" altLang="zh-CN" dirty="0"/>
              <a:t>PART 1 Intro | PSVM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26B814-2188-4691-8526-B808A28A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0" y="1373796"/>
            <a:ext cx="6640657" cy="1562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A742FD-46FE-41BF-A84C-D9399DF74E3B}"/>
                  </a:ext>
                </a:extLst>
              </p:cNvPr>
              <p:cNvSpPr txBox="1"/>
              <p:nvPr/>
            </p:nvSpPr>
            <p:spPr>
              <a:xfrm>
                <a:off x="646111" y="3197505"/>
                <a:ext cx="5307102" cy="234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约束条件第一项：将分类平面设置为 </a:t>
                </a:r>
                <a:r>
                  <a:rPr lang="en-US" altLang="zh-CN" sz="2000" dirty="0"/>
                  <a:t>0.5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约束条件第二项：令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作用：</a:t>
                </a:r>
                <a:endParaRPr lang="en-US" altLang="zh-CN" sz="2000" dirty="0"/>
              </a:p>
              <a:p>
                <a:pPr marL="914400" lvl="1" indent="-457200">
                  <a:lnSpc>
                    <a:spcPct val="150000"/>
                  </a:lnSpc>
                  <a:buAutoNum type="arabicPeriod"/>
                </a:pPr>
                <a:r>
                  <a:rPr lang="zh-CN" altLang="en-US" sz="2000" dirty="0"/>
                  <a:t>影响惩罚项权重</a:t>
                </a:r>
                <a:endParaRPr lang="en-US" altLang="zh-CN" sz="2000" dirty="0"/>
              </a:p>
              <a:p>
                <a:pPr marL="914400" lvl="1" indent="-457200">
                  <a:lnSpc>
                    <a:spcPct val="150000"/>
                  </a:lnSpc>
                  <a:buAutoNum type="arabicPeriod"/>
                </a:pPr>
                <a:r>
                  <a:rPr lang="zh-CN" altLang="en-US" sz="2000" dirty="0"/>
                  <a:t>在间隔附近产生一片安全区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A742FD-46FE-41BF-A84C-D9399DF74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3197505"/>
                <a:ext cx="5307102" cy="2342116"/>
              </a:xfrm>
              <a:prstGeom prst="rect">
                <a:avLst/>
              </a:prstGeom>
              <a:blipFill>
                <a:blip r:embed="rId3"/>
                <a:stretch>
                  <a:fillRect l="-1033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0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01397" cy="711064"/>
          </a:xfrm>
        </p:spPr>
        <p:txBody>
          <a:bodyPr/>
          <a:lstStyle/>
          <a:p>
            <a:r>
              <a:rPr lang="en-US" altLang="zh-CN" dirty="0"/>
              <a:t>PART 1 Intro | PSVM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26B814-2188-4691-8526-B808A28A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0" y="1373796"/>
            <a:ext cx="6640657" cy="15620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FF55E2-5252-41C0-987B-32FC1E738949}"/>
              </a:ext>
            </a:extLst>
          </p:cNvPr>
          <p:cNvSpPr txBox="1"/>
          <p:nvPr/>
        </p:nvSpPr>
        <p:spPr>
          <a:xfrm>
            <a:off x="757670" y="3145856"/>
            <a:ext cx="1252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Dual</a:t>
            </a:r>
            <a:r>
              <a:rPr lang="zh-CN" altLang="en-US" sz="2000" b="1" dirty="0"/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21FB90-AC99-4B87-9462-8116EF29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70" y="3755980"/>
            <a:ext cx="5539221" cy="21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CC3C7-4000-44E2-816E-87C0272FAA7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5401397" cy="711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PART 1 Intro | PSVM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A8C9F4-8A34-4FA0-A220-663738BFAD08}"/>
                  </a:ext>
                </a:extLst>
              </p:cNvPr>
              <p:cNvSpPr txBox="1"/>
              <p:nvPr/>
            </p:nvSpPr>
            <p:spPr>
              <a:xfrm>
                <a:off x="646111" y="1426550"/>
                <a:ext cx="10486016" cy="2432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与 SVM 相比，PSVM 具有以下特点：</a:t>
                </a:r>
                <a:r>
                  <a:rPr lang="zh-CN" altLang="en-US" sz="2000" dirty="0"/>
                  <a:t>	</a:t>
                </a:r>
                <a:endParaRPr lang="en-US" altLang="zh-CN" sz="2000" dirty="0"/>
              </a:p>
              <a:p>
                <a:pPr marL="400050" indent="-400050">
                  <a:lnSpc>
                    <a:spcPct val="150000"/>
                  </a:lnSpc>
                  <a:buAutoNum type="romanLcParenR"/>
                </a:pPr>
                <a:r>
                  <a:rPr lang="zh-CN" altLang="en-US" sz="2000" dirty="0"/>
                  <a:t>对于训练样本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​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的值在 [0,1] 内，且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 i="1" dirty="0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sub>
                        </m:sSub>
                      </m:e>
                    </m:d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 是训练样本的条件概率估计。也就是说，PSVM 可以直接输出概率。	</a:t>
                </a:r>
                <a:endParaRPr lang="en-US" altLang="zh-CN" sz="2000" dirty="0"/>
              </a:p>
              <a:p>
                <a:pPr marL="400050" indent="-400050">
                  <a:lnSpc>
                    <a:spcPct val="150000"/>
                  </a:lnSpc>
                  <a:buAutoNum type="romanLcParenR"/>
                </a:pPr>
                <a:r>
                  <a:rPr lang="zh-CN" altLang="en-US" sz="2000" dirty="0"/>
                  <a:t>由于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sub>
                        </m:sSub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 是有界的，其核矩阵也是有界的，即 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∣∣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∥⋅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 dirty="0"/>
                  <a:t> 是 Frobenius 范数，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000" dirty="0"/>
                  <a:t>是一个正有界数。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A8C9F4-8A34-4FA0-A220-663738BFA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426550"/>
                <a:ext cx="10486016" cy="2432012"/>
              </a:xfrm>
              <a:prstGeom prst="rect">
                <a:avLst/>
              </a:prstGeom>
              <a:blipFill>
                <a:blip r:embed="rId2"/>
                <a:stretch>
                  <a:fillRect l="-930" r="-581" b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65A7BFE-7FA1-4543-A493-6C6C4F6A36EE}"/>
              </a:ext>
            </a:extLst>
          </p:cNvPr>
          <p:cNvSpPr txBox="1"/>
          <p:nvPr/>
        </p:nvSpPr>
        <p:spPr>
          <a:xfrm>
            <a:off x="1172352" y="4121330"/>
            <a:ext cx="9847295" cy="95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/>
              <a:t>“</a:t>
            </a:r>
            <a:r>
              <a:rPr lang="zh-CN" altLang="en-US" sz="2000" i="1" dirty="0"/>
              <a:t>From</a:t>
            </a:r>
            <a:r>
              <a:rPr lang="zh-CN" altLang="en-US" sz="2000" b="1" i="1" dirty="0"/>
              <a:t> the statistic learning theory </a:t>
            </a:r>
            <a:r>
              <a:rPr lang="zh-CN" altLang="en-US" sz="2000" i="1" dirty="0"/>
              <a:t>[41,42], we can see that the conditional probability estimation SVM is</a:t>
            </a:r>
            <a:r>
              <a:rPr lang="zh-CN" altLang="en-US" sz="2000" b="1" i="1" dirty="0"/>
              <a:t> more reasonable</a:t>
            </a:r>
            <a:r>
              <a:rPr lang="zh-CN" altLang="en-US" sz="2000" i="1" dirty="0"/>
              <a:t> than traditional SVM.</a:t>
            </a:r>
            <a:r>
              <a:rPr lang="en-US" altLang="zh-CN" sz="2000" i="1" dirty="0"/>
              <a:t>”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584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761615" cy="711064"/>
          </a:xfrm>
        </p:spPr>
        <p:txBody>
          <a:bodyPr/>
          <a:lstStyle/>
          <a:p>
            <a:r>
              <a:rPr lang="en-US" altLang="zh-CN" dirty="0"/>
              <a:t>PART 1 Intro | TWSVM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F554C8-D0E0-4287-8CE7-C36D19CBB0F0}"/>
              </a:ext>
            </a:extLst>
          </p:cNvPr>
          <p:cNvSpPr txBox="1"/>
          <p:nvPr/>
        </p:nvSpPr>
        <p:spPr>
          <a:xfrm>
            <a:off x="696350" y="1622762"/>
            <a:ext cx="6926541" cy="2341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/>
              <a:t>“</a:t>
            </a:r>
            <a:r>
              <a:rPr lang="zh-CN" altLang="en-US" sz="2000" i="1" dirty="0"/>
              <a:t>Compared to SVM, the main characteristic of TWSVM is that </a:t>
            </a:r>
            <a:r>
              <a:rPr lang="zh-CN" altLang="en-US" sz="2000" b="1" i="1" dirty="0"/>
              <a:t>it divides a whole model of SVM into several sub-models</a:t>
            </a:r>
            <a:r>
              <a:rPr lang="zh-CN" altLang="en-US" sz="2000" i="1" dirty="0"/>
              <a:t>. It has the idea of </a:t>
            </a:r>
            <a:r>
              <a:rPr lang="zh-CN" altLang="en-US" sz="2000" b="1" i="1" dirty="0"/>
              <a:t>breaking up the whole into parts and turning a complex problem into several simple sub-problems</a:t>
            </a:r>
            <a:r>
              <a:rPr lang="zh-CN" altLang="en-US" sz="2000" i="1" dirty="0"/>
              <a:t>. </a:t>
            </a:r>
            <a:r>
              <a:rPr lang="en-US" altLang="zh-CN" sz="2000" i="1" dirty="0"/>
              <a:t>”</a:t>
            </a:r>
            <a:endParaRPr lang="zh-CN" altLang="en-US" sz="2000" i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E93C6D-90C0-4A7C-9196-E36B959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076" y="1622762"/>
            <a:ext cx="3439592" cy="23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761615" cy="711064"/>
          </a:xfrm>
        </p:spPr>
        <p:txBody>
          <a:bodyPr/>
          <a:lstStyle/>
          <a:p>
            <a:r>
              <a:rPr lang="en-US" altLang="zh-CN" dirty="0"/>
              <a:t>PART 1 Intro | TWSVM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B599A3-6B8F-4DEE-AB4A-2367FD36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" y="1481248"/>
            <a:ext cx="5111411" cy="1991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221BF-0228-407A-B456-516187E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2" y="4031276"/>
            <a:ext cx="5111411" cy="23303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7D6AB7-2C18-4956-9904-AD5AF1987DC9}"/>
              </a:ext>
            </a:extLst>
          </p:cNvPr>
          <p:cNvSpPr txBox="1"/>
          <p:nvPr/>
        </p:nvSpPr>
        <p:spPr>
          <a:xfrm>
            <a:off x="646111" y="3567287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Dual</a:t>
            </a:r>
            <a:r>
              <a:rPr lang="zh-CN" altLang="en-US" sz="1800" b="1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EC1A04-B223-4EFF-A104-4A17AE606A1B}"/>
                  </a:ext>
                </a:extLst>
              </p:cNvPr>
              <p:cNvSpPr txBox="1"/>
              <p:nvPr/>
            </p:nvSpPr>
            <p:spPr>
              <a:xfrm>
                <a:off x="6096000" y="1412274"/>
                <a:ext cx="6192982" cy="2339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以（</a:t>
                </a:r>
                <a:r>
                  <a:rPr lang="en-US" altLang="zh-CN" sz="2000" dirty="0"/>
                  <a:t>5</a:t>
                </a:r>
                <a:r>
                  <a:rPr lang="zh-CN" altLang="en-US" sz="2000" dirty="0"/>
                  <a:t>）为例：</a:t>
                </a:r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第一项：类似</a:t>
                </a:r>
                <a:r>
                  <a:rPr lang="en-US" altLang="zh-CN" sz="2000" dirty="0"/>
                  <a:t>Ridge</a:t>
                </a:r>
                <a:r>
                  <a:rPr lang="zh-CN" altLang="en-US" sz="2000" dirty="0"/>
                  <a:t>回归中的正则项</a:t>
                </a:r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第二项：使 +1 类邻近于超平面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1​</m:t>
                            </m:r>
                          </m:sub>
                        </m:s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1​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第三项：使 -1 类尽量远离超平面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约束条件：为第三项提供约束（软间隔）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EC1A04-B223-4EFF-A104-4A17AE60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12274"/>
                <a:ext cx="6192982" cy="2339679"/>
              </a:xfrm>
              <a:prstGeom prst="rect">
                <a:avLst/>
              </a:prstGeom>
              <a:blipFill>
                <a:blip r:embed="rId4"/>
                <a:stretch>
                  <a:fillRect l="-984" b="-3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07616AE-4A36-4ED5-84E8-A3E9A14832B0}"/>
                  </a:ext>
                </a:extLst>
              </p:cNvPr>
              <p:cNvSpPr txBox="1"/>
              <p:nvPr/>
            </p:nvSpPr>
            <p:spPr>
              <a:xfrm>
                <a:off x="6096000" y="4374517"/>
                <a:ext cx="2195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对新样本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/>
                  <a:t>有：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07616AE-4A36-4ED5-84E8-A3E9A148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4517"/>
                <a:ext cx="2195947" cy="369332"/>
              </a:xfrm>
              <a:prstGeom prst="rect">
                <a:avLst/>
              </a:prstGeom>
              <a:blipFill>
                <a:blip r:embed="rId5"/>
                <a:stretch>
                  <a:fillRect l="-2222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F7BDE92B-8DA9-40CD-8F09-5AFFE63B5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981" y="4880597"/>
            <a:ext cx="5347855" cy="6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3AFABA-A6AF-4909-814E-EE77C1E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761615" cy="711064"/>
          </a:xfrm>
        </p:spPr>
        <p:txBody>
          <a:bodyPr/>
          <a:lstStyle/>
          <a:p>
            <a:r>
              <a:rPr lang="en-US" altLang="zh-CN" dirty="0"/>
              <a:t>PART 1 Intro | TWSVM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E95EBA-361D-4EE9-97BF-9C2ECDD65239}"/>
                  </a:ext>
                </a:extLst>
              </p:cNvPr>
              <p:cNvSpPr txBox="1"/>
              <p:nvPr/>
            </p:nvSpPr>
            <p:spPr>
              <a:xfrm>
                <a:off x="646111" y="1478248"/>
                <a:ext cx="10174289" cy="3355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与SVM相比，TWSVM具有以下特点：</a:t>
                </a:r>
                <a:r>
                  <a:rPr lang="zh-CN" altLang="en-US" dirty="0"/>
                  <a:t>  	</a:t>
                </a:r>
                <a:endParaRPr lang="en-US" altLang="zh-CN" dirty="0"/>
              </a:p>
              <a:p>
                <a:pPr marL="400050" indent="-400050">
                  <a:lnSpc>
                    <a:spcPct val="150000"/>
                  </a:lnSpc>
                  <a:buAutoNum type="romanLcParenR"/>
                </a:pPr>
                <a:r>
                  <a:rPr lang="zh-CN" altLang="en-US" sz="2000" dirty="0"/>
                  <a:t>对于每个类别，它分别构造一个超平面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zh-CN" altLang="en-US" sz="2000" dirty="0"/>
                  <a:t>。TWSVM中每个优化子问题的规模小于SVM的优化问题规模。同时，我们期望TWSVM中的子问题比SVM中的整体问题更简单。  	</a:t>
                </a:r>
                <a:endParaRPr lang="en-US" altLang="zh-CN" sz="2000" dirty="0"/>
              </a:p>
              <a:p>
                <a:pPr marL="400050" indent="-400050">
                  <a:lnSpc>
                    <a:spcPct val="150000"/>
                  </a:lnSpc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是通过衡量类内相似性和类间相异性获得的，新样本根据其最接近的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所属的类别进行划分。也就是说，每个模型以及最终决策中所用的相似性/相异性度量标准可能不一致，因此难以直接衡量训练样本的误分类损失。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E95EBA-361D-4EE9-97BF-9C2ECDD6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478248"/>
                <a:ext cx="10174289" cy="3355342"/>
              </a:xfrm>
              <a:prstGeom prst="rect">
                <a:avLst/>
              </a:prstGeom>
              <a:blipFill>
                <a:blip r:embed="rId2"/>
                <a:stretch>
                  <a:fillRect l="-959" r="-599" b="-1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328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3057</TotalTime>
  <Words>2056</Words>
  <Application>Microsoft Office PowerPoint</Application>
  <PresentationFormat>宽屏</PresentationFormat>
  <Paragraphs>126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PingFang SC</vt:lpstr>
      <vt:lpstr>等线</vt:lpstr>
      <vt:lpstr>Arial</vt:lpstr>
      <vt:lpstr>Bahnschrift</vt:lpstr>
      <vt:lpstr>Cambria Math</vt:lpstr>
      <vt:lpstr>Century Gothic</vt:lpstr>
      <vt:lpstr>Wingdings 3</vt:lpstr>
      <vt:lpstr>离子</vt:lpstr>
      <vt:lpstr>Twin SVM for conditional probability estimation in binary and multiclass classification </vt:lpstr>
      <vt:lpstr>PART 1 Intro | SVM</vt:lpstr>
      <vt:lpstr>PowerPoint 演示文稿</vt:lpstr>
      <vt:lpstr>PART 1 Intro | PSVM</vt:lpstr>
      <vt:lpstr>PART 1 Intro | PSVM</vt:lpstr>
      <vt:lpstr>PowerPoint 演示文稿</vt:lpstr>
      <vt:lpstr>PART 1 Intro | TWSVM</vt:lpstr>
      <vt:lpstr>PART 1 Intro | TWSVM</vt:lpstr>
      <vt:lpstr>PART 1 Intro | TWSVM</vt:lpstr>
      <vt:lpstr>PowerPoint 演示文稿</vt:lpstr>
      <vt:lpstr>PART 1 Intro | TWSVM’s Flaw</vt:lpstr>
      <vt:lpstr>PART 2 Algorithm | CPTWSVM</vt:lpstr>
      <vt:lpstr>PART 2 Algorithm | CPTWSVM</vt:lpstr>
      <vt:lpstr>PART 2 Algorithm | CPTWSVM</vt:lpstr>
      <vt:lpstr>PART 2 Algorithm | CPTWSVM</vt:lpstr>
      <vt:lpstr>PowerPoint 演示文稿</vt:lpstr>
      <vt:lpstr>PowerPoint 演示文稿</vt:lpstr>
      <vt:lpstr>PART 3 Realization | Block Algorithm</vt:lpstr>
      <vt:lpstr>PART 3 Realization | Block Algorithm</vt:lpstr>
      <vt:lpstr>PART 4 Experiment | Setup</vt:lpstr>
      <vt:lpstr>PART 4 Experiment | Binary-Classify </vt:lpstr>
      <vt:lpstr>PART 4 Experiment | Binary-Classify </vt:lpstr>
      <vt:lpstr>PART 4 Experiment | Multi-Classify </vt:lpstr>
      <vt:lpstr>PART 4 Experiment | Multi-Classify </vt:lpstr>
      <vt:lpstr>PART 4 Experiment | Friedman Test </vt:lpstr>
      <vt:lpstr>PART 4 Experiment | Friedman Test </vt:lpstr>
      <vt:lpstr>PART 4 Experiment | Friedman Test </vt:lpstr>
      <vt:lpstr>PART 4 Experiment | Effect of C_2</vt:lpstr>
      <vt:lpstr>PART 5 Contribution</vt:lpstr>
      <vt:lpstr>Thanks for Watching！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结课项目 根据画师uid爬取Pixiv上的图片</dc:title>
  <dc:creator>刘舜</dc:creator>
  <cp:lastModifiedBy>刘舜</cp:lastModifiedBy>
  <cp:revision>192</cp:revision>
  <dcterms:created xsi:type="dcterms:W3CDTF">2024-10-26T06:41:47Z</dcterms:created>
  <dcterms:modified xsi:type="dcterms:W3CDTF">2025-11-06T04:34:37Z</dcterms:modified>
</cp:coreProperties>
</file>